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Inter Bold" charset="1" panose="020B0802030000000004"/>
      <p:regular r:id="rId21"/>
    </p:embeddedFont>
    <p:embeddedFont>
      <p:font typeface="Inter" charset="1" panose="020B0502030000000004"/>
      <p:regular r:id="rId22"/>
    </p:embeddedFont>
    <p:embeddedFont>
      <p:font typeface="Arimo Bold" charset="1" panose="020B0704020202020204"/>
      <p:regular r:id="rId23"/>
    </p:embeddedFont>
    <p:embeddedFont>
      <p:font typeface="Arimo" charset="1" panose="020B06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5" id="5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409143"/>
            <a:ext cx="9445526" cy="262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 </a:t>
            </a: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College Portal: A Full-Stack Classroom Management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734937"/>
            <a:ext cx="9409064" cy="16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7"/>
              </a:lnSpc>
            </a:pPr>
            <a:r>
              <a:rPr lang="en-US" sz="2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Revolutionizing education through a centralized, intuitive, and secure platform for instructors and students.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4159" y="1520862"/>
            <a:ext cx="944552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TEACHMATE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65101" y="219208"/>
            <a:ext cx="8527554" cy="70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8"/>
              </a:lnSpc>
            </a:pPr>
            <a:r>
              <a:rPr lang="en-US" sz="4454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The Student Workflow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5101" y="1138668"/>
            <a:ext cx="17568863" cy="108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264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Our platform is designed to offer students a streamlined, intuitive experience, ensuring easy access to their academic responsibilities and learning materials.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9235" y="2229148"/>
            <a:ext cx="9496730" cy="111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2"/>
              </a:lnSpc>
            </a:pPr>
            <a:r>
              <a:rPr lang="en-US" sz="2733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The student experience is centered around accessibility and simplicity: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0483" y="3476069"/>
            <a:ext cx="8151717" cy="43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718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Personalised Student Dashboard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829" y="4047966"/>
            <a:ext cx="9051543" cy="1590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590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The student's initial view is a dynamic dashboard, prominently featuring a clear list of all their upcoming assignments from every enrolled class, neatly sorted by their due dates.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11064" y="6049156"/>
            <a:ext cx="102691" cy="102691"/>
            <a:chOff x="0" y="0"/>
            <a:chExt cx="136922" cy="1369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906" cy="136906"/>
            </a:xfrm>
            <a:custGeom>
              <a:avLst/>
              <a:gdLst/>
              <a:ahLst/>
              <a:cxnLst/>
              <a:rect r="r" b="b" t="t" l="l"/>
              <a:pathLst>
                <a:path h="136906" w="136906">
                  <a:moveTo>
                    <a:pt x="0" y="68453"/>
                  </a:moveTo>
                  <a:cubicBezTo>
                    <a:pt x="0" y="30607"/>
                    <a:pt x="30607" y="0"/>
                    <a:pt x="68453" y="0"/>
                  </a:cubicBezTo>
                  <a:cubicBezTo>
                    <a:pt x="106299" y="0"/>
                    <a:pt x="136906" y="30607"/>
                    <a:pt x="136906" y="68453"/>
                  </a:cubicBezTo>
                  <a:cubicBezTo>
                    <a:pt x="136906" y="106299"/>
                    <a:pt x="106299" y="136906"/>
                    <a:pt x="68453" y="136906"/>
                  </a:cubicBezTo>
                  <a:cubicBezTo>
                    <a:pt x="30607" y="136906"/>
                    <a:pt x="0" y="106299"/>
                    <a:pt x="0" y="68453"/>
                  </a:cubicBezTo>
                  <a:close/>
                </a:path>
              </a:pathLst>
            </a:custGeom>
            <a:solidFill>
              <a:srgbClr val="84C1FA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21829" y="5857105"/>
            <a:ext cx="7543568" cy="44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722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Simple &amp; Quick Onboarding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8092" y="6334374"/>
            <a:ext cx="9337775" cy="152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8"/>
              </a:lnSpc>
            </a:pPr>
            <a:r>
              <a:rPr lang="en-US" sz="249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Students can effortlessly join new classes by simply entering the unique class code provided by their teacher, making enrolment swift and hassle-free.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59718" y="8223816"/>
            <a:ext cx="102691" cy="102691"/>
            <a:chOff x="0" y="0"/>
            <a:chExt cx="136922" cy="1369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906" cy="136906"/>
            </a:xfrm>
            <a:custGeom>
              <a:avLst/>
              <a:gdLst/>
              <a:ahLst/>
              <a:cxnLst/>
              <a:rect r="r" b="b" t="t" l="l"/>
              <a:pathLst>
                <a:path h="136906" w="136906">
                  <a:moveTo>
                    <a:pt x="0" y="68453"/>
                  </a:moveTo>
                  <a:cubicBezTo>
                    <a:pt x="0" y="30607"/>
                    <a:pt x="30607" y="0"/>
                    <a:pt x="68453" y="0"/>
                  </a:cubicBezTo>
                  <a:cubicBezTo>
                    <a:pt x="106299" y="0"/>
                    <a:pt x="136906" y="30607"/>
                    <a:pt x="136906" y="68453"/>
                  </a:cubicBezTo>
                  <a:cubicBezTo>
                    <a:pt x="136906" y="106299"/>
                    <a:pt x="106299" y="136906"/>
                    <a:pt x="68453" y="136906"/>
                  </a:cubicBezTo>
                  <a:cubicBezTo>
                    <a:pt x="30607" y="136906"/>
                    <a:pt x="0" y="106299"/>
                    <a:pt x="0" y="68453"/>
                  </a:cubicBezTo>
                  <a:close/>
                </a:path>
              </a:pathLst>
            </a:custGeom>
            <a:solidFill>
              <a:srgbClr val="84C1FA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70483" y="7990704"/>
            <a:ext cx="5460216" cy="43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2712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Accessible Content Viewing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1829" y="8441914"/>
            <a:ext cx="9552993" cy="151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9"/>
              </a:lnSpc>
            </a:pPr>
            <a:r>
              <a:rPr lang="en-US" sz="2481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Within their classes, students can easily navigate to view and download all assigned study materials and assignment files, ensuring they always have the necessary resources.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475876" y="2177653"/>
            <a:ext cx="7092986" cy="7306567"/>
            <a:chOff x="0" y="0"/>
            <a:chExt cx="9457315" cy="974209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9457269" cy="9742043"/>
            </a:xfrm>
            <a:custGeom>
              <a:avLst/>
              <a:gdLst/>
              <a:ahLst/>
              <a:cxnLst/>
              <a:rect r="r" b="b" t="t" l="l"/>
              <a:pathLst>
                <a:path h="9742043" w="9457269">
                  <a:moveTo>
                    <a:pt x="0" y="0"/>
                  </a:moveTo>
                  <a:lnTo>
                    <a:pt x="9457269" y="0"/>
                  </a:lnTo>
                  <a:lnTo>
                    <a:pt x="9457269" y="9742043"/>
                  </a:lnTo>
                  <a:lnTo>
                    <a:pt x="0" y="9742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05" t="0" r="-1506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462409" y="3606936"/>
            <a:ext cx="102691" cy="102691"/>
            <a:chOff x="0" y="0"/>
            <a:chExt cx="136922" cy="1369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6906" cy="136906"/>
            </a:xfrm>
            <a:custGeom>
              <a:avLst/>
              <a:gdLst/>
              <a:ahLst/>
              <a:cxnLst/>
              <a:rect r="r" b="b" t="t" l="l"/>
              <a:pathLst>
                <a:path h="136906" w="136906">
                  <a:moveTo>
                    <a:pt x="0" y="68453"/>
                  </a:moveTo>
                  <a:cubicBezTo>
                    <a:pt x="0" y="30607"/>
                    <a:pt x="30607" y="0"/>
                    <a:pt x="68453" y="0"/>
                  </a:cubicBezTo>
                  <a:cubicBezTo>
                    <a:pt x="106299" y="0"/>
                    <a:pt x="136906" y="30607"/>
                    <a:pt x="136906" y="68453"/>
                  </a:cubicBezTo>
                  <a:cubicBezTo>
                    <a:pt x="136906" y="106299"/>
                    <a:pt x="106299" y="136906"/>
                    <a:pt x="68453" y="136906"/>
                  </a:cubicBezTo>
                  <a:cubicBezTo>
                    <a:pt x="30607" y="136906"/>
                    <a:pt x="0" y="106299"/>
                    <a:pt x="0" y="68453"/>
                  </a:cubicBezTo>
                  <a:close/>
                </a:path>
              </a:pathLst>
            </a:custGeom>
            <a:solidFill>
              <a:srgbClr val="84C1FA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349136"/>
            <a:chOff x="0" y="0"/>
            <a:chExt cx="24384000" cy="13798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98848"/>
            </a:xfrm>
            <a:custGeom>
              <a:avLst/>
              <a:gdLst/>
              <a:ahLst/>
              <a:cxnLst/>
              <a:rect r="r" b="b" t="t" l="l"/>
              <a:pathLst>
                <a:path h="1379884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98848"/>
                  </a:lnTo>
                  <a:lnTo>
                    <a:pt x="0" y="13798848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22697" y="219143"/>
            <a:ext cx="11166199" cy="72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1"/>
              </a:lnSpc>
            </a:pPr>
            <a:r>
              <a:rPr lang="en-US" sz="4480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Submissions &amp; Grades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700" y="1064338"/>
            <a:ext cx="17106452" cy="123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3119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The platform provides a robust system for students to submit their work and, crucially, to receive comprehensive feedback and grades from their teachers, completing the learning cycle.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33773" y="2665268"/>
            <a:ext cx="8254454" cy="1398616"/>
            <a:chOff x="0" y="0"/>
            <a:chExt cx="11243072" cy="1905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243056" cy="1905000"/>
            </a:xfrm>
            <a:custGeom>
              <a:avLst/>
              <a:gdLst/>
              <a:ahLst/>
              <a:cxnLst/>
              <a:rect r="r" b="b" t="t" l="l"/>
              <a:pathLst>
                <a:path h="1905000" w="11243056">
                  <a:moveTo>
                    <a:pt x="0" y="0"/>
                  </a:moveTo>
                  <a:lnTo>
                    <a:pt x="11243056" y="0"/>
                  </a:lnTo>
                  <a:lnTo>
                    <a:pt x="11243056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" r="0" b="-1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22697" y="3320933"/>
            <a:ext cx="9638550" cy="47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8"/>
              </a:lnSpc>
            </a:pPr>
            <a:r>
              <a:rPr lang="en-US" sz="2934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Simplified Submission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2697" y="3949583"/>
            <a:ext cx="8076605" cy="203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2"/>
              </a:lnSpc>
            </a:pPr>
            <a:r>
              <a:rPr lang="en-US" sz="2541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Students utilise an easy-to-use form to upload their coursework for any assignment. The backend intelligently checks if the submission is late, providing transparency for both students and teachers.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6316974"/>
            <a:ext cx="7261072" cy="3654661"/>
            <a:chOff x="0" y="0"/>
            <a:chExt cx="9891813" cy="4978772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9891845" cy="4978819"/>
            </a:xfrm>
            <a:custGeom>
              <a:avLst/>
              <a:gdLst/>
              <a:ahLst/>
              <a:cxnLst/>
              <a:rect r="r" b="b" t="t" l="l"/>
              <a:pathLst>
                <a:path h="4978819" w="9891845">
                  <a:moveTo>
                    <a:pt x="0" y="0"/>
                  </a:moveTo>
                  <a:lnTo>
                    <a:pt x="9891845" y="0"/>
                  </a:lnTo>
                  <a:lnTo>
                    <a:pt x="9891845" y="4978819"/>
                  </a:lnTo>
                  <a:lnTo>
                    <a:pt x="0" y="497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7944" r="0" b="-1794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987225" y="2665268"/>
            <a:ext cx="8695550" cy="1428750"/>
            <a:chOff x="0" y="0"/>
            <a:chExt cx="11594067" cy="19050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1594107" cy="1905000"/>
            </a:xfrm>
            <a:custGeom>
              <a:avLst/>
              <a:gdLst/>
              <a:ahLst/>
              <a:cxnLst/>
              <a:rect r="r" b="b" t="t" l="l"/>
              <a:pathLst>
                <a:path h="1905000" w="11594107">
                  <a:moveTo>
                    <a:pt x="0" y="0"/>
                  </a:moveTo>
                  <a:lnTo>
                    <a:pt x="11594107" y="0"/>
                  </a:lnTo>
                  <a:lnTo>
                    <a:pt x="11594107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77" r="0" b="-1577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144000" y="3313045"/>
            <a:ext cx="7848600" cy="48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3"/>
              </a:lnSpc>
            </a:pPr>
            <a:r>
              <a:rPr lang="en-US" sz="2986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Closing the Feedback Loop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3959108"/>
            <a:ext cx="8634170" cy="203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255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After a teacher has evaluated and graded their work, students can effortlessly return to the specific assignment page. Here, they can view their </a:t>
            </a:r>
            <a:r>
              <a:rPr lang="en-US" sz="2558">
                <a:solidFill>
                  <a:srgbClr val="0540AD"/>
                </a:solidFill>
                <a:latin typeface="Arimo"/>
                <a:ea typeface="Arimo"/>
                <a:cs typeface="Arimo"/>
                <a:sym typeface="Arimo"/>
              </a:rPr>
              <a:t>final grade</a:t>
            </a:r>
            <a:r>
              <a:rPr lang="en-US" sz="255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 and access the teacher's </a:t>
            </a:r>
            <a:r>
              <a:rPr lang="en-US" sz="2558">
                <a:solidFill>
                  <a:srgbClr val="0540AD"/>
                </a:solidFill>
                <a:latin typeface="Arimo"/>
                <a:ea typeface="Arimo"/>
                <a:cs typeface="Arimo"/>
                <a:sym typeface="Arimo"/>
              </a:rPr>
              <a:t>detailed feedback</a:t>
            </a:r>
            <a:r>
              <a:rPr lang="en-US" sz="255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87144" y="6205901"/>
            <a:ext cx="6895713" cy="3876806"/>
            <a:chOff x="0" y="0"/>
            <a:chExt cx="9050076" cy="5088001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9050043" cy="5087984"/>
            </a:xfrm>
            <a:custGeom>
              <a:avLst/>
              <a:gdLst/>
              <a:ahLst/>
              <a:cxnLst/>
              <a:rect r="r" b="b" t="t" l="l"/>
              <a:pathLst>
                <a:path h="5087984" w="9050043">
                  <a:moveTo>
                    <a:pt x="0" y="0"/>
                  </a:moveTo>
                  <a:lnTo>
                    <a:pt x="9050043" y="0"/>
                  </a:lnTo>
                  <a:lnTo>
                    <a:pt x="9050043" y="5087984"/>
                  </a:lnTo>
                  <a:lnTo>
                    <a:pt x="0" y="5087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828" r="0" b="-10828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745875" cy="10287000"/>
            <a:chOff x="0" y="0"/>
            <a:chExt cx="24994501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9450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994501">
                  <a:moveTo>
                    <a:pt x="0" y="0"/>
                  </a:moveTo>
                  <a:lnTo>
                    <a:pt x="24994501" y="0"/>
                  </a:lnTo>
                  <a:lnTo>
                    <a:pt x="2499450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14524" y="348655"/>
            <a:ext cx="9242966" cy="4794845"/>
            <a:chOff x="0" y="0"/>
            <a:chExt cx="32925190" cy="17080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925190" cy="17080100"/>
            </a:xfrm>
            <a:custGeom>
              <a:avLst/>
              <a:gdLst/>
              <a:ahLst/>
              <a:cxnLst/>
              <a:rect r="r" b="b" t="t" l="l"/>
              <a:pathLst>
                <a:path h="17080100" w="32925190">
                  <a:moveTo>
                    <a:pt x="0" y="0"/>
                  </a:moveTo>
                  <a:lnTo>
                    <a:pt x="32925190" y="0"/>
                  </a:lnTo>
                  <a:lnTo>
                    <a:pt x="32925190" y="17080100"/>
                  </a:lnTo>
                  <a:lnTo>
                    <a:pt x="0" y="17080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39" t="0" r="-1893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348655"/>
            <a:ext cx="8914524" cy="5101032"/>
            <a:chOff x="0" y="0"/>
            <a:chExt cx="24824794" cy="142051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824854" cy="14205114"/>
            </a:xfrm>
            <a:custGeom>
              <a:avLst/>
              <a:gdLst/>
              <a:ahLst/>
              <a:cxnLst/>
              <a:rect r="r" b="b" t="t" l="l"/>
              <a:pathLst>
                <a:path h="14205114" w="24824854">
                  <a:moveTo>
                    <a:pt x="0" y="0"/>
                  </a:moveTo>
                  <a:lnTo>
                    <a:pt x="24824854" y="0"/>
                  </a:lnTo>
                  <a:lnTo>
                    <a:pt x="24824854" y="14205114"/>
                  </a:lnTo>
                  <a:lnTo>
                    <a:pt x="0" y="14205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1" r="0" b="-55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914087" y="5449687"/>
            <a:ext cx="12459825" cy="4837313"/>
            <a:chOff x="0" y="0"/>
            <a:chExt cx="11675770" cy="45329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675830" cy="4532892"/>
            </a:xfrm>
            <a:custGeom>
              <a:avLst/>
              <a:gdLst/>
              <a:ahLst/>
              <a:cxnLst/>
              <a:rect r="r" b="b" t="t" l="l"/>
              <a:pathLst>
                <a:path h="4532892" w="11675830">
                  <a:moveTo>
                    <a:pt x="0" y="0"/>
                  </a:moveTo>
                  <a:lnTo>
                    <a:pt x="11675830" y="0"/>
                  </a:lnTo>
                  <a:lnTo>
                    <a:pt x="11675830" y="4532892"/>
                  </a:lnTo>
                  <a:lnTo>
                    <a:pt x="0" y="453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23" r="0" b="-723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2433"/>
          </a:xfrm>
          <a:custGeom>
            <a:avLst/>
            <a:gdLst/>
            <a:ahLst/>
            <a:cxnLst/>
            <a:rect r="r" b="b" t="t" l="l"/>
            <a:pathLst>
              <a:path h="10472433" w="18288000">
                <a:moveTo>
                  <a:pt x="0" y="0"/>
                </a:moveTo>
                <a:lnTo>
                  <a:pt x="18288000" y="0"/>
                </a:lnTo>
                <a:lnTo>
                  <a:pt x="18288000" y="10472433"/>
                </a:lnTo>
                <a:lnTo>
                  <a:pt x="0" y="1047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5" r="0" b="-1507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430000" y="0"/>
            <a:ext cx="6858000" cy="10439400"/>
            <a:chOff x="0" y="0"/>
            <a:chExt cx="9144000" cy="13919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9144000" cy="13919200"/>
            </a:xfrm>
            <a:custGeom>
              <a:avLst/>
              <a:gdLst/>
              <a:ahLst/>
              <a:cxnLst/>
              <a:rect r="r" b="b" t="t" l="l"/>
              <a:pathLst>
                <a:path h="139192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919200"/>
                  </a:lnTo>
                  <a:lnTo>
                    <a:pt x="0" y="1391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40" t="0" r="-74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8022" y="832166"/>
            <a:ext cx="944552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TEACHMATE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104" y="3074001"/>
            <a:ext cx="10285362" cy="459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</a:pPr>
            <a:r>
              <a:rPr lang="en-US" sz="4862" b="true">
                <a:solidFill>
                  <a:srgbClr val="1E3063"/>
                </a:solidFill>
                <a:latin typeface="Inter Bold"/>
                <a:ea typeface="Inter Bold"/>
                <a:cs typeface="Inter Bold"/>
                <a:sym typeface="Inter Bold"/>
              </a:rPr>
              <a:t>MEMBERS</a:t>
            </a:r>
          </a:p>
          <a:p>
            <a:pPr algn="ctr">
              <a:lnSpc>
                <a:spcPts val="5065"/>
              </a:lnSpc>
            </a:pPr>
          </a:p>
          <a:p>
            <a:pPr algn="ctr">
              <a:lnSpc>
                <a:spcPts val="5065"/>
              </a:lnSpc>
            </a:pPr>
            <a:r>
              <a:rPr lang="en-US" sz="40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ADARSH MANI TIWARI - 24BCE01923</a:t>
            </a:r>
          </a:p>
          <a:p>
            <a:pPr algn="ctr">
              <a:lnSpc>
                <a:spcPts val="5065"/>
              </a:lnSpc>
            </a:pPr>
            <a:r>
              <a:rPr lang="en-US" sz="40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ANUKARSH TIWARI - 24BCE10166</a:t>
            </a:r>
          </a:p>
          <a:p>
            <a:pPr algn="ctr">
              <a:lnSpc>
                <a:spcPts val="5065"/>
              </a:lnSpc>
            </a:pPr>
            <a:r>
              <a:rPr lang="en-US" sz="40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KARTIKEY SINGH - 24BCE11116</a:t>
            </a:r>
          </a:p>
          <a:p>
            <a:pPr algn="ctr">
              <a:lnSpc>
                <a:spcPts val="5065"/>
              </a:lnSpc>
            </a:pPr>
            <a:r>
              <a:rPr lang="en-US" sz="40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RIYA - 24BCE10921</a:t>
            </a:r>
          </a:p>
          <a:p>
            <a:pPr algn="ctr">
              <a:lnSpc>
                <a:spcPts val="5066"/>
              </a:lnSpc>
            </a:pPr>
            <a:r>
              <a:rPr lang="en-US" sz="40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TANYA GUPTA - 24BCE11012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38348" y="814586"/>
            <a:ext cx="16611302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Overview: Streamlining the Classroom Experience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39688" y="3641360"/>
            <a:ext cx="5377458" cy="6121301"/>
            <a:chOff x="0" y="0"/>
            <a:chExt cx="7169943" cy="81617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69912" cy="8161751"/>
            </a:xfrm>
            <a:custGeom>
              <a:avLst/>
              <a:gdLst/>
              <a:ahLst/>
              <a:cxnLst/>
              <a:rect r="r" b="b" t="t" l="l"/>
              <a:pathLst>
                <a:path h="8161751" w="7169912">
                  <a:moveTo>
                    <a:pt x="0" y="297754"/>
                  </a:moveTo>
                  <a:cubicBezTo>
                    <a:pt x="0" y="133369"/>
                    <a:pt x="81915" y="0"/>
                    <a:pt x="182880" y="0"/>
                  </a:cubicBezTo>
                  <a:lnTo>
                    <a:pt x="6987032" y="0"/>
                  </a:lnTo>
                  <a:cubicBezTo>
                    <a:pt x="7087997" y="0"/>
                    <a:pt x="7169912" y="133369"/>
                    <a:pt x="7169912" y="297754"/>
                  </a:cubicBezTo>
                  <a:lnTo>
                    <a:pt x="7169912" y="7864007"/>
                  </a:lnTo>
                  <a:cubicBezTo>
                    <a:pt x="7169912" y="8028392"/>
                    <a:pt x="7087997" y="8161751"/>
                    <a:pt x="6987032" y="8161751"/>
                  </a:cubicBezTo>
                  <a:lnTo>
                    <a:pt x="182880" y="8161751"/>
                  </a:lnTo>
                  <a:cubicBezTo>
                    <a:pt x="81915" y="8161751"/>
                    <a:pt x="0" y="8028392"/>
                    <a:pt x="0" y="7864007"/>
                  </a:cubicBezTo>
                  <a:close/>
                </a:path>
              </a:pathLst>
            </a:custGeom>
            <a:solidFill>
              <a:srgbClr val="FFD1A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38348" y="3603912"/>
            <a:ext cx="5377458" cy="85726"/>
            <a:chOff x="0" y="0"/>
            <a:chExt cx="7169943" cy="1143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69912" cy="114301"/>
            </a:xfrm>
            <a:custGeom>
              <a:avLst/>
              <a:gdLst/>
              <a:ahLst/>
              <a:cxnLst/>
              <a:rect r="r" b="b" t="t" l="l"/>
              <a:pathLst>
                <a:path h="114301" w="7169912">
                  <a:moveTo>
                    <a:pt x="0" y="57150"/>
                  </a:moveTo>
                  <a:cubicBezTo>
                    <a:pt x="0" y="25622"/>
                    <a:pt x="34163" y="0"/>
                    <a:pt x="76200" y="0"/>
                  </a:cubicBezTo>
                  <a:lnTo>
                    <a:pt x="7093712" y="0"/>
                  </a:lnTo>
                  <a:cubicBezTo>
                    <a:pt x="7135749" y="0"/>
                    <a:pt x="7169912" y="25622"/>
                    <a:pt x="7169912" y="57150"/>
                  </a:cubicBezTo>
                  <a:cubicBezTo>
                    <a:pt x="7169912" y="88678"/>
                    <a:pt x="7135749" y="114301"/>
                    <a:pt x="7093712" y="114301"/>
                  </a:cubicBezTo>
                  <a:lnTo>
                    <a:pt x="76200" y="114301"/>
                  </a:lnTo>
                  <a:cubicBezTo>
                    <a:pt x="34163" y="114301"/>
                    <a:pt x="0" y="88678"/>
                    <a:pt x="0" y="5715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4013488"/>
            <a:ext cx="3593009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99397"/>
            <a:ext cx="4841379" cy="443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24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Traditional classroom management is fragmented, relying on multiple platforms for materials, assignments, and grades. This leads to inefficiency, confusion, and a lack of a centralized record, hindering effective learning and teaching.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55271" y="3631183"/>
            <a:ext cx="5377458" cy="6121301"/>
            <a:chOff x="0" y="0"/>
            <a:chExt cx="7169943" cy="81617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69912" cy="8161751"/>
            </a:xfrm>
            <a:custGeom>
              <a:avLst/>
              <a:gdLst/>
              <a:ahLst/>
              <a:cxnLst/>
              <a:rect r="r" b="b" t="t" l="l"/>
              <a:pathLst>
                <a:path h="8161751" w="7169912">
                  <a:moveTo>
                    <a:pt x="0" y="297754"/>
                  </a:moveTo>
                  <a:cubicBezTo>
                    <a:pt x="0" y="133369"/>
                    <a:pt x="81915" y="0"/>
                    <a:pt x="182880" y="0"/>
                  </a:cubicBezTo>
                  <a:lnTo>
                    <a:pt x="6987032" y="0"/>
                  </a:lnTo>
                  <a:cubicBezTo>
                    <a:pt x="7087997" y="0"/>
                    <a:pt x="7169912" y="133369"/>
                    <a:pt x="7169912" y="297754"/>
                  </a:cubicBezTo>
                  <a:lnTo>
                    <a:pt x="7169912" y="7864007"/>
                  </a:lnTo>
                  <a:cubicBezTo>
                    <a:pt x="7169912" y="8028392"/>
                    <a:pt x="7087997" y="8161751"/>
                    <a:pt x="6987032" y="8161751"/>
                  </a:cubicBezTo>
                  <a:lnTo>
                    <a:pt x="182880" y="8161751"/>
                  </a:lnTo>
                  <a:cubicBezTo>
                    <a:pt x="81915" y="8161751"/>
                    <a:pt x="0" y="8028392"/>
                    <a:pt x="0" y="7864007"/>
                  </a:cubicBezTo>
                  <a:close/>
                </a:path>
              </a:pathLst>
            </a:custGeom>
            <a:solidFill>
              <a:srgbClr val="FFD1A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455271" y="3594388"/>
            <a:ext cx="5377458" cy="93946"/>
            <a:chOff x="0" y="0"/>
            <a:chExt cx="7169943" cy="1252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169912" cy="125261"/>
            </a:xfrm>
            <a:custGeom>
              <a:avLst/>
              <a:gdLst/>
              <a:ahLst/>
              <a:cxnLst/>
              <a:rect r="r" b="b" t="t" l="l"/>
              <a:pathLst>
                <a:path h="125261" w="7169912">
                  <a:moveTo>
                    <a:pt x="0" y="62630"/>
                  </a:moveTo>
                  <a:cubicBezTo>
                    <a:pt x="0" y="28079"/>
                    <a:pt x="34163" y="0"/>
                    <a:pt x="76200" y="0"/>
                  </a:cubicBezTo>
                  <a:lnTo>
                    <a:pt x="7093712" y="0"/>
                  </a:lnTo>
                  <a:cubicBezTo>
                    <a:pt x="7135749" y="0"/>
                    <a:pt x="7169912" y="28079"/>
                    <a:pt x="7169912" y="62630"/>
                  </a:cubicBezTo>
                  <a:cubicBezTo>
                    <a:pt x="7169912" y="97181"/>
                    <a:pt x="7135749" y="125261"/>
                    <a:pt x="7093712" y="125261"/>
                  </a:cubicBezTo>
                  <a:lnTo>
                    <a:pt x="76200" y="125261"/>
                  </a:lnTo>
                  <a:cubicBezTo>
                    <a:pt x="34163" y="125261"/>
                    <a:pt x="0" y="97181"/>
                    <a:pt x="0" y="6263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723310" y="4013488"/>
            <a:ext cx="3593009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Objective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79543" y="4793466"/>
            <a:ext cx="4841379" cy="344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24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goal is to design and build a centralized, secure, and role-based web portal. This system will streamline the entire classroom lifecycle, offering a cohesive experience for both teachers and students.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72194" y="3646775"/>
            <a:ext cx="5377458" cy="6105710"/>
            <a:chOff x="0" y="0"/>
            <a:chExt cx="7169943" cy="814094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69912" cy="8140962"/>
            </a:xfrm>
            <a:custGeom>
              <a:avLst/>
              <a:gdLst/>
              <a:ahLst/>
              <a:cxnLst/>
              <a:rect r="r" b="b" t="t" l="l"/>
              <a:pathLst>
                <a:path h="8140962" w="7169912">
                  <a:moveTo>
                    <a:pt x="0" y="296995"/>
                  </a:moveTo>
                  <a:cubicBezTo>
                    <a:pt x="0" y="133029"/>
                    <a:pt x="81915" y="0"/>
                    <a:pt x="182880" y="0"/>
                  </a:cubicBezTo>
                  <a:lnTo>
                    <a:pt x="6987032" y="0"/>
                  </a:lnTo>
                  <a:cubicBezTo>
                    <a:pt x="7087997" y="0"/>
                    <a:pt x="7169912" y="133029"/>
                    <a:pt x="7169912" y="296995"/>
                  </a:cubicBezTo>
                  <a:lnTo>
                    <a:pt x="7169912" y="7843976"/>
                  </a:lnTo>
                  <a:cubicBezTo>
                    <a:pt x="7169912" y="8007943"/>
                    <a:pt x="7087997" y="8140962"/>
                    <a:pt x="6987032" y="8140962"/>
                  </a:cubicBezTo>
                  <a:lnTo>
                    <a:pt x="182880" y="8140962"/>
                  </a:lnTo>
                  <a:cubicBezTo>
                    <a:pt x="81915" y="8140962"/>
                    <a:pt x="0" y="8007943"/>
                    <a:pt x="0" y="7843976"/>
                  </a:cubicBezTo>
                  <a:close/>
                </a:path>
              </a:pathLst>
            </a:custGeom>
            <a:solidFill>
              <a:srgbClr val="FFD1A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072194" y="3594388"/>
            <a:ext cx="5377458" cy="76200"/>
            <a:chOff x="0" y="0"/>
            <a:chExt cx="7169943" cy="101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69912" cy="101600"/>
            </a:xfrm>
            <a:custGeom>
              <a:avLst/>
              <a:gdLst/>
              <a:ahLst/>
              <a:cxnLst/>
              <a:rect r="r" b="b" t="t" l="l"/>
              <a:pathLst>
                <a:path h="101600" w="7169912">
                  <a:moveTo>
                    <a:pt x="0" y="50800"/>
                  </a:moveTo>
                  <a:cubicBezTo>
                    <a:pt x="0" y="22775"/>
                    <a:pt x="34163" y="0"/>
                    <a:pt x="76200" y="0"/>
                  </a:cubicBezTo>
                  <a:lnTo>
                    <a:pt x="7093712" y="0"/>
                  </a:lnTo>
                  <a:cubicBezTo>
                    <a:pt x="7135749" y="0"/>
                    <a:pt x="7169912" y="22775"/>
                    <a:pt x="7169912" y="50800"/>
                  </a:cubicBezTo>
                  <a:cubicBezTo>
                    <a:pt x="7169912" y="78825"/>
                    <a:pt x="7135749" y="101600"/>
                    <a:pt x="7093712" y="101600"/>
                  </a:cubicBezTo>
                  <a:lnTo>
                    <a:pt x="76200" y="101600"/>
                  </a:lnTo>
                  <a:cubicBezTo>
                    <a:pt x="34163" y="101600"/>
                    <a:pt x="0" y="78825"/>
                    <a:pt x="0" y="508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337553" y="4013488"/>
            <a:ext cx="3593009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Scope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94678" y="4674633"/>
            <a:ext cx="4841379" cy="344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24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project focuses on core functionalities: robust user authentication, intuitive class management, efficient material distribution, simplified assignment submission, and transparent grading processes.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08248" y="380256"/>
            <a:ext cx="7195691" cy="47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Essential Requirements for Development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248" y="1196728"/>
            <a:ext cx="3110061" cy="38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Hardware Necessities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8247" y="1600857"/>
            <a:ext cx="8458646" cy="72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5230" indent="-137615" lvl="1">
              <a:lnSpc>
                <a:spcPts val="2940"/>
              </a:lnSpc>
              <a:buFont typeface="Arial"/>
              <a:buChar char="•"/>
            </a:pPr>
            <a:r>
              <a:rPr lang="en-US" b="true" sz="182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Development Machine:</a:t>
            </a:r>
            <a:r>
              <a:rPr lang="en-US" sz="18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modern computer (laptop or desktop) with sufficient processing power and memory for coding and testing.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8247" y="2711474"/>
            <a:ext cx="8458646" cy="72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5230" indent="-137615" lvl="1">
              <a:lnSpc>
                <a:spcPts val="2940"/>
              </a:lnSpc>
              <a:buFont typeface="Arial"/>
              <a:buChar char="•"/>
            </a:pPr>
            <a:r>
              <a:rPr lang="en-US" b="true" sz="182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Deployment Server:</a:t>
            </a:r>
            <a:r>
              <a:rPr lang="en-US" sz="18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dedicated server for hosting, ideally a cloud-based Virtual Private Server (VPS) for scalability and reliability.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08247" y="3797290"/>
            <a:ext cx="8458646" cy="7231261"/>
            <a:chOff x="0" y="0"/>
            <a:chExt cx="11278195" cy="964168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278235" cy="9641722"/>
            </a:xfrm>
            <a:custGeom>
              <a:avLst/>
              <a:gdLst/>
              <a:ahLst/>
              <a:cxnLst/>
              <a:rect r="r" b="b" t="t" l="l"/>
              <a:pathLst>
                <a:path h="9641722" w="11278235">
                  <a:moveTo>
                    <a:pt x="0" y="0"/>
                  </a:moveTo>
                  <a:lnTo>
                    <a:pt x="11278235" y="0"/>
                  </a:lnTo>
                  <a:lnTo>
                    <a:pt x="11278235" y="9641722"/>
                  </a:lnTo>
                  <a:lnTo>
                    <a:pt x="0" y="9641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487" r="0" b="-848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330630" y="840175"/>
            <a:ext cx="3772016" cy="37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4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Software Ecosystem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30630" y="1657350"/>
            <a:ext cx="8458646" cy="3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0149" indent="-130075" lvl="1">
              <a:lnSpc>
                <a:spcPts val="2779"/>
              </a:lnSpc>
              <a:buFont typeface="Arial"/>
              <a:buChar char="•"/>
            </a:pPr>
            <a:r>
              <a:rPr lang="en-US" b="true" sz="172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Operating System:</a:t>
            </a: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Flexibility across Windows, macOS, or Linux environments.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30630" y="2148617"/>
            <a:ext cx="8458646" cy="639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68" indent="-122534" lvl="1">
              <a:lnSpc>
                <a:spcPts val="2618"/>
              </a:lnSpc>
              <a:buFont typeface="Arial"/>
              <a:buChar char="•"/>
            </a:pPr>
            <a:r>
              <a:rPr lang="en-US" b="true" sz="162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Backend Runtime:</a:t>
            </a:r>
            <a:r>
              <a:rPr lang="en-US" sz="16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Node.js (v14 or higher) paired with the Express.js framework for robust server-side logic.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30630" y="2968649"/>
            <a:ext cx="8458646" cy="315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68" indent="-122534" lvl="1">
              <a:lnSpc>
                <a:spcPts val="2618"/>
              </a:lnSpc>
              <a:buFont typeface="Arial"/>
              <a:buChar char="•"/>
            </a:pPr>
            <a:r>
              <a:rPr lang="en-US" b="true" sz="162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Database Management:</a:t>
            </a:r>
            <a:r>
              <a:rPr lang="en-US" sz="16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MySQL, a powerful relational database system.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30630" y="3359140"/>
            <a:ext cx="8458646" cy="639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68" indent="-122534" lvl="1">
              <a:lnSpc>
                <a:spcPts val="2618"/>
              </a:lnSpc>
              <a:buFont typeface="Arial"/>
              <a:buChar char="•"/>
            </a:pPr>
            <a:r>
              <a:rPr lang="en-US" b="true" sz="162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Frontend Access:</a:t>
            </a:r>
            <a:r>
              <a:rPr lang="en-US" sz="16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Any modern web browser (Chrome, Firefox, Safari) for optimal user experience.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0630" y="4121140"/>
            <a:ext cx="8458646" cy="639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68" indent="-122534" lvl="1">
              <a:lnSpc>
                <a:spcPts val="2618"/>
              </a:lnSpc>
              <a:buFont typeface="Arial"/>
              <a:buChar char="•"/>
            </a:pPr>
            <a:r>
              <a:rPr lang="en-US" b="true" sz="162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Development Toolkit:</a:t>
            </a:r>
            <a:r>
              <a:rPr lang="en-US" sz="16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Visual Studio Code for coding, Git for version control and collaborative development.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30630" y="4889149"/>
            <a:ext cx="8458646" cy="5313690"/>
            <a:chOff x="0" y="0"/>
            <a:chExt cx="11278195" cy="708492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1278235" cy="7084960"/>
            </a:xfrm>
            <a:custGeom>
              <a:avLst/>
              <a:gdLst/>
              <a:ahLst/>
              <a:cxnLst/>
              <a:rect r="r" b="b" t="t" l="l"/>
              <a:pathLst>
                <a:path h="7084960" w="11278235">
                  <a:moveTo>
                    <a:pt x="0" y="0"/>
                  </a:moveTo>
                  <a:lnTo>
                    <a:pt x="11278235" y="0"/>
                  </a:lnTo>
                  <a:lnTo>
                    <a:pt x="11278235" y="7084960"/>
                  </a:lnTo>
                  <a:lnTo>
                    <a:pt x="0" y="7084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9593" r="0" b="-29592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103063"/>
            <a:ext cx="7280821" cy="10287149"/>
            <a:chOff x="0" y="0"/>
            <a:chExt cx="9707762" cy="137161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07762" cy="13716254"/>
            </a:xfrm>
            <a:custGeom>
              <a:avLst/>
              <a:gdLst/>
              <a:ahLst/>
              <a:cxnLst/>
              <a:rect r="r" b="b" t="t" l="l"/>
              <a:pathLst>
                <a:path h="13716254" w="9707762">
                  <a:moveTo>
                    <a:pt x="0" y="0"/>
                  </a:moveTo>
                  <a:lnTo>
                    <a:pt x="9707762" y="0"/>
                  </a:lnTo>
                  <a:lnTo>
                    <a:pt x="9707762" y="13716254"/>
                  </a:lnTo>
                  <a:lnTo>
                    <a:pt x="0" y="1371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931" r="0" b="-1493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88027" y="285800"/>
            <a:ext cx="7273975" cy="67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3"/>
              </a:lnSpc>
            </a:pPr>
            <a:r>
              <a:rPr lang="en-US" sz="42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Stack -: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57046" y="1478012"/>
            <a:ext cx="461962" cy="461962"/>
            <a:chOff x="0" y="0"/>
            <a:chExt cx="615950" cy="6159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03250" cy="603250"/>
            </a:xfrm>
            <a:custGeom>
              <a:avLst/>
              <a:gdLst/>
              <a:ahLst/>
              <a:cxnLst/>
              <a:rect r="r" b="b" t="t" l="l"/>
              <a:pathLst>
                <a:path h="603250" w="603250">
                  <a:moveTo>
                    <a:pt x="0" y="112649"/>
                  </a:moveTo>
                  <a:cubicBezTo>
                    <a:pt x="0" y="50419"/>
                    <a:pt x="50419" y="0"/>
                    <a:pt x="112649" y="0"/>
                  </a:cubicBezTo>
                  <a:lnTo>
                    <a:pt x="490601" y="0"/>
                  </a:lnTo>
                  <a:cubicBezTo>
                    <a:pt x="552831" y="0"/>
                    <a:pt x="603250" y="50419"/>
                    <a:pt x="603250" y="112649"/>
                  </a:cubicBezTo>
                  <a:lnTo>
                    <a:pt x="603250" y="490601"/>
                  </a:lnTo>
                  <a:cubicBezTo>
                    <a:pt x="603250" y="552831"/>
                    <a:pt x="552831" y="603250"/>
                    <a:pt x="490601" y="603250"/>
                  </a:cubicBezTo>
                  <a:lnTo>
                    <a:pt x="112649" y="603250"/>
                  </a:lnTo>
                  <a:cubicBezTo>
                    <a:pt x="50419" y="603250"/>
                    <a:pt x="0" y="552831"/>
                    <a:pt x="0" y="49060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5950" cy="615950"/>
            </a:xfrm>
            <a:custGeom>
              <a:avLst/>
              <a:gdLst/>
              <a:ahLst/>
              <a:cxnLst/>
              <a:rect r="r" b="b" t="t" l="l"/>
              <a:pathLst>
                <a:path h="615950" w="615950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496951" y="0"/>
                  </a:lnTo>
                  <a:lnTo>
                    <a:pt x="496951" y="6350"/>
                  </a:lnTo>
                  <a:lnTo>
                    <a:pt x="496951" y="0"/>
                  </a:lnTo>
                  <a:cubicBezTo>
                    <a:pt x="562610" y="0"/>
                    <a:pt x="615950" y="53213"/>
                    <a:pt x="615950" y="118999"/>
                  </a:cubicBezTo>
                  <a:lnTo>
                    <a:pt x="609600" y="118999"/>
                  </a:lnTo>
                  <a:lnTo>
                    <a:pt x="615950" y="118999"/>
                  </a:lnTo>
                  <a:lnTo>
                    <a:pt x="615950" y="496951"/>
                  </a:lnTo>
                  <a:lnTo>
                    <a:pt x="609600" y="496951"/>
                  </a:lnTo>
                  <a:lnTo>
                    <a:pt x="615950" y="496951"/>
                  </a:lnTo>
                  <a:cubicBezTo>
                    <a:pt x="615950" y="562610"/>
                    <a:pt x="562737" y="615950"/>
                    <a:pt x="496951" y="615950"/>
                  </a:cubicBezTo>
                  <a:lnTo>
                    <a:pt x="496951" y="609600"/>
                  </a:lnTo>
                  <a:lnTo>
                    <a:pt x="496951" y="615950"/>
                  </a:lnTo>
                  <a:lnTo>
                    <a:pt x="118999" y="615950"/>
                  </a:lnTo>
                  <a:lnTo>
                    <a:pt x="118999" y="609600"/>
                  </a:lnTo>
                  <a:lnTo>
                    <a:pt x="118999" y="615950"/>
                  </a:lnTo>
                  <a:cubicBezTo>
                    <a:pt x="53213" y="615950"/>
                    <a:pt x="0" y="562737"/>
                    <a:pt x="0" y="496951"/>
                  </a:cubicBezTo>
                  <a:lnTo>
                    <a:pt x="0" y="118999"/>
                  </a:lnTo>
                  <a:lnTo>
                    <a:pt x="6350" y="118999"/>
                  </a:lnTo>
                  <a:lnTo>
                    <a:pt x="0" y="118999"/>
                  </a:lnTo>
                  <a:moveTo>
                    <a:pt x="12700" y="118999"/>
                  </a:moveTo>
                  <a:lnTo>
                    <a:pt x="12700" y="496951"/>
                  </a:lnTo>
                  <a:lnTo>
                    <a:pt x="6350" y="496951"/>
                  </a:lnTo>
                  <a:lnTo>
                    <a:pt x="12700" y="496951"/>
                  </a:lnTo>
                  <a:cubicBezTo>
                    <a:pt x="12700" y="555625"/>
                    <a:pt x="60325" y="603250"/>
                    <a:pt x="118999" y="603250"/>
                  </a:cubicBezTo>
                  <a:lnTo>
                    <a:pt x="496951" y="603250"/>
                  </a:lnTo>
                  <a:cubicBezTo>
                    <a:pt x="555625" y="603250"/>
                    <a:pt x="603250" y="555625"/>
                    <a:pt x="603250" y="496951"/>
                  </a:cubicBezTo>
                  <a:lnTo>
                    <a:pt x="603250" y="118999"/>
                  </a:lnTo>
                  <a:cubicBezTo>
                    <a:pt x="603250" y="60325"/>
                    <a:pt x="555625" y="12700"/>
                    <a:pt x="496951" y="12700"/>
                  </a:cubicBezTo>
                  <a:lnTo>
                    <a:pt x="118999" y="12700"/>
                  </a:lnTo>
                  <a:lnTo>
                    <a:pt x="118999" y="6350"/>
                  </a:lnTo>
                  <a:lnTo>
                    <a:pt x="118999" y="12700"/>
                  </a:lnTo>
                  <a:cubicBezTo>
                    <a:pt x="60325" y="12700"/>
                    <a:pt x="12700" y="60325"/>
                    <a:pt x="12700" y="11899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37264" y="1520502"/>
            <a:ext cx="301526" cy="376981"/>
            <a:chOff x="0" y="0"/>
            <a:chExt cx="402035" cy="502642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02082" cy="502666"/>
            </a:xfrm>
            <a:custGeom>
              <a:avLst/>
              <a:gdLst/>
              <a:ahLst/>
              <a:cxnLst/>
              <a:rect r="r" b="b" t="t" l="l"/>
              <a:pathLst>
                <a:path h="502666" w="402082">
                  <a:moveTo>
                    <a:pt x="0" y="0"/>
                  </a:moveTo>
                  <a:lnTo>
                    <a:pt x="402082" y="0"/>
                  </a:lnTo>
                  <a:lnTo>
                    <a:pt x="402082" y="502666"/>
                  </a:lnTo>
                  <a:lnTo>
                    <a:pt x="0" y="502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t="0" r="1" b="4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215312" y="1501379"/>
            <a:ext cx="3016300" cy="39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Frontend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15312" y="1960810"/>
            <a:ext cx="9368879" cy="37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HTML5:</a:t>
            </a: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Provides the structural foundation for all web pages.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15312" y="2402979"/>
            <a:ext cx="9368879" cy="37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Bootstrap 5:</a:t>
            </a: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Enables a responsive, mobile-first user interface with pre-built components.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15312" y="2845148"/>
            <a:ext cx="9368879" cy="70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Vanilla JavaScript:</a:t>
            </a: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Powers dynamic client-side logic and handles asynchronous API calls for a smooth user experience.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557046" y="3942904"/>
            <a:ext cx="461962" cy="461962"/>
            <a:chOff x="0" y="0"/>
            <a:chExt cx="615950" cy="6159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03250" cy="603250"/>
            </a:xfrm>
            <a:custGeom>
              <a:avLst/>
              <a:gdLst/>
              <a:ahLst/>
              <a:cxnLst/>
              <a:rect r="r" b="b" t="t" l="l"/>
              <a:pathLst>
                <a:path h="603250" w="603250">
                  <a:moveTo>
                    <a:pt x="0" y="112649"/>
                  </a:moveTo>
                  <a:cubicBezTo>
                    <a:pt x="0" y="50419"/>
                    <a:pt x="50419" y="0"/>
                    <a:pt x="112649" y="0"/>
                  </a:cubicBezTo>
                  <a:lnTo>
                    <a:pt x="490601" y="0"/>
                  </a:lnTo>
                  <a:cubicBezTo>
                    <a:pt x="552831" y="0"/>
                    <a:pt x="603250" y="50419"/>
                    <a:pt x="603250" y="112649"/>
                  </a:cubicBezTo>
                  <a:lnTo>
                    <a:pt x="603250" y="490601"/>
                  </a:lnTo>
                  <a:cubicBezTo>
                    <a:pt x="603250" y="552831"/>
                    <a:pt x="552831" y="603250"/>
                    <a:pt x="490601" y="603250"/>
                  </a:cubicBezTo>
                  <a:lnTo>
                    <a:pt x="112649" y="603250"/>
                  </a:lnTo>
                  <a:cubicBezTo>
                    <a:pt x="50419" y="603250"/>
                    <a:pt x="0" y="552831"/>
                    <a:pt x="0" y="49060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5950" cy="615950"/>
            </a:xfrm>
            <a:custGeom>
              <a:avLst/>
              <a:gdLst/>
              <a:ahLst/>
              <a:cxnLst/>
              <a:rect r="r" b="b" t="t" l="l"/>
              <a:pathLst>
                <a:path h="615950" w="615950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496951" y="0"/>
                  </a:lnTo>
                  <a:lnTo>
                    <a:pt x="496951" y="6350"/>
                  </a:lnTo>
                  <a:lnTo>
                    <a:pt x="496951" y="0"/>
                  </a:lnTo>
                  <a:cubicBezTo>
                    <a:pt x="562610" y="0"/>
                    <a:pt x="615950" y="53213"/>
                    <a:pt x="615950" y="118999"/>
                  </a:cubicBezTo>
                  <a:lnTo>
                    <a:pt x="609600" y="118999"/>
                  </a:lnTo>
                  <a:lnTo>
                    <a:pt x="615950" y="118999"/>
                  </a:lnTo>
                  <a:lnTo>
                    <a:pt x="615950" y="496951"/>
                  </a:lnTo>
                  <a:lnTo>
                    <a:pt x="609600" y="496951"/>
                  </a:lnTo>
                  <a:lnTo>
                    <a:pt x="615950" y="496951"/>
                  </a:lnTo>
                  <a:cubicBezTo>
                    <a:pt x="615950" y="562610"/>
                    <a:pt x="562737" y="615950"/>
                    <a:pt x="496951" y="615950"/>
                  </a:cubicBezTo>
                  <a:lnTo>
                    <a:pt x="496951" y="609600"/>
                  </a:lnTo>
                  <a:lnTo>
                    <a:pt x="496951" y="615950"/>
                  </a:lnTo>
                  <a:lnTo>
                    <a:pt x="118999" y="615950"/>
                  </a:lnTo>
                  <a:lnTo>
                    <a:pt x="118999" y="609600"/>
                  </a:lnTo>
                  <a:lnTo>
                    <a:pt x="118999" y="615950"/>
                  </a:lnTo>
                  <a:cubicBezTo>
                    <a:pt x="53213" y="615950"/>
                    <a:pt x="0" y="562737"/>
                    <a:pt x="0" y="496951"/>
                  </a:cubicBezTo>
                  <a:lnTo>
                    <a:pt x="0" y="118999"/>
                  </a:lnTo>
                  <a:lnTo>
                    <a:pt x="6350" y="118999"/>
                  </a:lnTo>
                  <a:lnTo>
                    <a:pt x="0" y="118999"/>
                  </a:lnTo>
                  <a:moveTo>
                    <a:pt x="12700" y="118999"/>
                  </a:moveTo>
                  <a:lnTo>
                    <a:pt x="12700" y="496951"/>
                  </a:lnTo>
                  <a:lnTo>
                    <a:pt x="6350" y="496951"/>
                  </a:lnTo>
                  <a:lnTo>
                    <a:pt x="12700" y="496951"/>
                  </a:lnTo>
                  <a:cubicBezTo>
                    <a:pt x="12700" y="555625"/>
                    <a:pt x="60325" y="603250"/>
                    <a:pt x="118999" y="603250"/>
                  </a:cubicBezTo>
                  <a:lnTo>
                    <a:pt x="496951" y="603250"/>
                  </a:lnTo>
                  <a:cubicBezTo>
                    <a:pt x="555625" y="603250"/>
                    <a:pt x="603250" y="555625"/>
                    <a:pt x="603250" y="496951"/>
                  </a:cubicBezTo>
                  <a:lnTo>
                    <a:pt x="603250" y="118999"/>
                  </a:lnTo>
                  <a:cubicBezTo>
                    <a:pt x="603250" y="60325"/>
                    <a:pt x="555625" y="12700"/>
                    <a:pt x="496951" y="12700"/>
                  </a:cubicBezTo>
                  <a:lnTo>
                    <a:pt x="118999" y="12700"/>
                  </a:lnTo>
                  <a:lnTo>
                    <a:pt x="118999" y="6350"/>
                  </a:lnTo>
                  <a:lnTo>
                    <a:pt x="118999" y="12700"/>
                  </a:lnTo>
                  <a:cubicBezTo>
                    <a:pt x="60325" y="12700"/>
                    <a:pt x="12700" y="60325"/>
                    <a:pt x="12700" y="11899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637264" y="3985394"/>
            <a:ext cx="301526" cy="376981"/>
            <a:chOff x="0" y="0"/>
            <a:chExt cx="402035" cy="502642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402082" cy="502666"/>
            </a:xfrm>
            <a:custGeom>
              <a:avLst/>
              <a:gdLst/>
              <a:ahLst/>
              <a:cxnLst/>
              <a:rect r="r" b="b" t="t" l="l"/>
              <a:pathLst>
                <a:path h="502666" w="402082">
                  <a:moveTo>
                    <a:pt x="0" y="0"/>
                  </a:moveTo>
                  <a:lnTo>
                    <a:pt x="402082" y="0"/>
                  </a:lnTo>
                  <a:lnTo>
                    <a:pt x="402082" y="502666"/>
                  </a:lnTo>
                  <a:lnTo>
                    <a:pt x="0" y="502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" t="0" r="1" b="4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215312" y="3966270"/>
            <a:ext cx="3016300" cy="39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Backend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15312" y="4425702"/>
            <a:ext cx="9368879" cy="37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Node.js:</a:t>
            </a: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The JavaScript runtime environment executing server-side code efficiently.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15312" y="4867870"/>
            <a:ext cx="9368879" cy="70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Express.js:</a:t>
            </a: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minimalist web application framework providing robust features for web and mobile applications.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557046" y="5965626"/>
            <a:ext cx="461962" cy="461962"/>
            <a:chOff x="0" y="0"/>
            <a:chExt cx="615950" cy="6159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603250" cy="603250"/>
            </a:xfrm>
            <a:custGeom>
              <a:avLst/>
              <a:gdLst/>
              <a:ahLst/>
              <a:cxnLst/>
              <a:rect r="r" b="b" t="t" l="l"/>
              <a:pathLst>
                <a:path h="603250" w="603250">
                  <a:moveTo>
                    <a:pt x="0" y="112649"/>
                  </a:moveTo>
                  <a:cubicBezTo>
                    <a:pt x="0" y="50419"/>
                    <a:pt x="50419" y="0"/>
                    <a:pt x="112649" y="0"/>
                  </a:cubicBezTo>
                  <a:lnTo>
                    <a:pt x="490601" y="0"/>
                  </a:lnTo>
                  <a:cubicBezTo>
                    <a:pt x="552831" y="0"/>
                    <a:pt x="603250" y="50419"/>
                    <a:pt x="603250" y="112649"/>
                  </a:cubicBezTo>
                  <a:lnTo>
                    <a:pt x="603250" y="490601"/>
                  </a:lnTo>
                  <a:cubicBezTo>
                    <a:pt x="603250" y="552831"/>
                    <a:pt x="552831" y="603250"/>
                    <a:pt x="490601" y="603250"/>
                  </a:cubicBezTo>
                  <a:lnTo>
                    <a:pt x="112649" y="603250"/>
                  </a:lnTo>
                  <a:cubicBezTo>
                    <a:pt x="50419" y="603250"/>
                    <a:pt x="0" y="552831"/>
                    <a:pt x="0" y="49060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5950" cy="615950"/>
            </a:xfrm>
            <a:custGeom>
              <a:avLst/>
              <a:gdLst/>
              <a:ahLst/>
              <a:cxnLst/>
              <a:rect r="r" b="b" t="t" l="l"/>
              <a:pathLst>
                <a:path h="615950" w="615950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496951" y="0"/>
                  </a:lnTo>
                  <a:lnTo>
                    <a:pt x="496951" y="6350"/>
                  </a:lnTo>
                  <a:lnTo>
                    <a:pt x="496951" y="0"/>
                  </a:lnTo>
                  <a:cubicBezTo>
                    <a:pt x="562610" y="0"/>
                    <a:pt x="615950" y="53213"/>
                    <a:pt x="615950" y="118999"/>
                  </a:cubicBezTo>
                  <a:lnTo>
                    <a:pt x="609600" y="118999"/>
                  </a:lnTo>
                  <a:lnTo>
                    <a:pt x="615950" y="118999"/>
                  </a:lnTo>
                  <a:lnTo>
                    <a:pt x="615950" y="496951"/>
                  </a:lnTo>
                  <a:lnTo>
                    <a:pt x="609600" y="496951"/>
                  </a:lnTo>
                  <a:lnTo>
                    <a:pt x="615950" y="496951"/>
                  </a:lnTo>
                  <a:cubicBezTo>
                    <a:pt x="615950" y="562610"/>
                    <a:pt x="562737" y="615950"/>
                    <a:pt x="496951" y="615950"/>
                  </a:cubicBezTo>
                  <a:lnTo>
                    <a:pt x="496951" y="609600"/>
                  </a:lnTo>
                  <a:lnTo>
                    <a:pt x="496951" y="615950"/>
                  </a:lnTo>
                  <a:lnTo>
                    <a:pt x="118999" y="615950"/>
                  </a:lnTo>
                  <a:lnTo>
                    <a:pt x="118999" y="609600"/>
                  </a:lnTo>
                  <a:lnTo>
                    <a:pt x="118999" y="615950"/>
                  </a:lnTo>
                  <a:cubicBezTo>
                    <a:pt x="53213" y="615950"/>
                    <a:pt x="0" y="562737"/>
                    <a:pt x="0" y="496951"/>
                  </a:cubicBezTo>
                  <a:lnTo>
                    <a:pt x="0" y="118999"/>
                  </a:lnTo>
                  <a:lnTo>
                    <a:pt x="6350" y="118999"/>
                  </a:lnTo>
                  <a:lnTo>
                    <a:pt x="0" y="118999"/>
                  </a:lnTo>
                  <a:moveTo>
                    <a:pt x="12700" y="118999"/>
                  </a:moveTo>
                  <a:lnTo>
                    <a:pt x="12700" y="496951"/>
                  </a:lnTo>
                  <a:lnTo>
                    <a:pt x="6350" y="496951"/>
                  </a:lnTo>
                  <a:lnTo>
                    <a:pt x="12700" y="496951"/>
                  </a:lnTo>
                  <a:cubicBezTo>
                    <a:pt x="12700" y="555625"/>
                    <a:pt x="60325" y="603250"/>
                    <a:pt x="118999" y="603250"/>
                  </a:cubicBezTo>
                  <a:lnTo>
                    <a:pt x="496951" y="603250"/>
                  </a:lnTo>
                  <a:cubicBezTo>
                    <a:pt x="555625" y="603250"/>
                    <a:pt x="603250" y="555625"/>
                    <a:pt x="603250" y="496951"/>
                  </a:cubicBezTo>
                  <a:lnTo>
                    <a:pt x="603250" y="118999"/>
                  </a:lnTo>
                  <a:cubicBezTo>
                    <a:pt x="603250" y="60325"/>
                    <a:pt x="555625" y="12700"/>
                    <a:pt x="496951" y="12700"/>
                  </a:cubicBezTo>
                  <a:lnTo>
                    <a:pt x="118999" y="12700"/>
                  </a:lnTo>
                  <a:lnTo>
                    <a:pt x="118999" y="6350"/>
                  </a:lnTo>
                  <a:lnTo>
                    <a:pt x="118999" y="12700"/>
                  </a:lnTo>
                  <a:cubicBezTo>
                    <a:pt x="60325" y="12700"/>
                    <a:pt x="12700" y="60325"/>
                    <a:pt x="12700" y="11899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637264" y="6008118"/>
            <a:ext cx="301526" cy="376981"/>
            <a:chOff x="0" y="0"/>
            <a:chExt cx="402035" cy="502642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402082" cy="502666"/>
            </a:xfrm>
            <a:custGeom>
              <a:avLst/>
              <a:gdLst/>
              <a:ahLst/>
              <a:cxnLst/>
              <a:rect r="r" b="b" t="t" l="l"/>
              <a:pathLst>
                <a:path h="502666" w="402082">
                  <a:moveTo>
                    <a:pt x="0" y="0"/>
                  </a:moveTo>
                  <a:lnTo>
                    <a:pt x="402082" y="0"/>
                  </a:lnTo>
                  <a:lnTo>
                    <a:pt x="402082" y="502666"/>
                  </a:lnTo>
                  <a:lnTo>
                    <a:pt x="0" y="502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" t="0" r="1" b="4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8215312" y="5988992"/>
            <a:ext cx="3016300" cy="39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Database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15312" y="6448425"/>
            <a:ext cx="9368879" cy="70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MySQL:</a:t>
            </a: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highly reliable and scalable relational database system ensuring data persistence and integrity.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557046" y="7546181"/>
            <a:ext cx="461962" cy="461962"/>
            <a:chOff x="0" y="0"/>
            <a:chExt cx="615950" cy="6159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603250" cy="603250"/>
            </a:xfrm>
            <a:custGeom>
              <a:avLst/>
              <a:gdLst/>
              <a:ahLst/>
              <a:cxnLst/>
              <a:rect r="r" b="b" t="t" l="l"/>
              <a:pathLst>
                <a:path h="603250" w="603250">
                  <a:moveTo>
                    <a:pt x="0" y="112649"/>
                  </a:moveTo>
                  <a:cubicBezTo>
                    <a:pt x="0" y="50419"/>
                    <a:pt x="50419" y="0"/>
                    <a:pt x="112649" y="0"/>
                  </a:cubicBezTo>
                  <a:lnTo>
                    <a:pt x="490601" y="0"/>
                  </a:lnTo>
                  <a:cubicBezTo>
                    <a:pt x="552831" y="0"/>
                    <a:pt x="603250" y="50419"/>
                    <a:pt x="603250" y="112649"/>
                  </a:cubicBezTo>
                  <a:lnTo>
                    <a:pt x="603250" y="490601"/>
                  </a:lnTo>
                  <a:cubicBezTo>
                    <a:pt x="603250" y="552831"/>
                    <a:pt x="552831" y="603250"/>
                    <a:pt x="490601" y="603250"/>
                  </a:cubicBezTo>
                  <a:lnTo>
                    <a:pt x="112649" y="603250"/>
                  </a:lnTo>
                  <a:cubicBezTo>
                    <a:pt x="50419" y="603250"/>
                    <a:pt x="0" y="552831"/>
                    <a:pt x="0" y="49060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15950" cy="615950"/>
            </a:xfrm>
            <a:custGeom>
              <a:avLst/>
              <a:gdLst/>
              <a:ahLst/>
              <a:cxnLst/>
              <a:rect r="r" b="b" t="t" l="l"/>
              <a:pathLst>
                <a:path h="615950" w="615950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496951" y="0"/>
                  </a:lnTo>
                  <a:lnTo>
                    <a:pt x="496951" y="6350"/>
                  </a:lnTo>
                  <a:lnTo>
                    <a:pt x="496951" y="0"/>
                  </a:lnTo>
                  <a:cubicBezTo>
                    <a:pt x="562610" y="0"/>
                    <a:pt x="615950" y="53213"/>
                    <a:pt x="615950" y="118999"/>
                  </a:cubicBezTo>
                  <a:lnTo>
                    <a:pt x="609600" y="118999"/>
                  </a:lnTo>
                  <a:lnTo>
                    <a:pt x="615950" y="118999"/>
                  </a:lnTo>
                  <a:lnTo>
                    <a:pt x="615950" y="496951"/>
                  </a:lnTo>
                  <a:lnTo>
                    <a:pt x="609600" y="496951"/>
                  </a:lnTo>
                  <a:lnTo>
                    <a:pt x="615950" y="496951"/>
                  </a:lnTo>
                  <a:cubicBezTo>
                    <a:pt x="615950" y="562610"/>
                    <a:pt x="562737" y="615950"/>
                    <a:pt x="496951" y="615950"/>
                  </a:cubicBezTo>
                  <a:lnTo>
                    <a:pt x="496951" y="609600"/>
                  </a:lnTo>
                  <a:lnTo>
                    <a:pt x="496951" y="615950"/>
                  </a:lnTo>
                  <a:lnTo>
                    <a:pt x="118999" y="615950"/>
                  </a:lnTo>
                  <a:lnTo>
                    <a:pt x="118999" y="609600"/>
                  </a:lnTo>
                  <a:lnTo>
                    <a:pt x="118999" y="615950"/>
                  </a:lnTo>
                  <a:cubicBezTo>
                    <a:pt x="53213" y="615950"/>
                    <a:pt x="0" y="562737"/>
                    <a:pt x="0" y="496951"/>
                  </a:cubicBezTo>
                  <a:lnTo>
                    <a:pt x="0" y="118999"/>
                  </a:lnTo>
                  <a:lnTo>
                    <a:pt x="6350" y="118999"/>
                  </a:lnTo>
                  <a:lnTo>
                    <a:pt x="0" y="118999"/>
                  </a:lnTo>
                  <a:moveTo>
                    <a:pt x="12700" y="118999"/>
                  </a:moveTo>
                  <a:lnTo>
                    <a:pt x="12700" y="496951"/>
                  </a:lnTo>
                  <a:lnTo>
                    <a:pt x="6350" y="496951"/>
                  </a:lnTo>
                  <a:lnTo>
                    <a:pt x="12700" y="496951"/>
                  </a:lnTo>
                  <a:cubicBezTo>
                    <a:pt x="12700" y="555625"/>
                    <a:pt x="60325" y="603250"/>
                    <a:pt x="118999" y="603250"/>
                  </a:cubicBezTo>
                  <a:lnTo>
                    <a:pt x="496951" y="603250"/>
                  </a:lnTo>
                  <a:cubicBezTo>
                    <a:pt x="555625" y="603250"/>
                    <a:pt x="603250" y="555625"/>
                    <a:pt x="603250" y="496951"/>
                  </a:cubicBezTo>
                  <a:lnTo>
                    <a:pt x="603250" y="118999"/>
                  </a:lnTo>
                  <a:cubicBezTo>
                    <a:pt x="603250" y="60325"/>
                    <a:pt x="555625" y="12700"/>
                    <a:pt x="496951" y="12700"/>
                  </a:cubicBezTo>
                  <a:lnTo>
                    <a:pt x="118999" y="12700"/>
                  </a:lnTo>
                  <a:lnTo>
                    <a:pt x="118999" y="6350"/>
                  </a:lnTo>
                  <a:lnTo>
                    <a:pt x="118999" y="12700"/>
                  </a:lnTo>
                  <a:cubicBezTo>
                    <a:pt x="60325" y="12700"/>
                    <a:pt x="12700" y="60325"/>
                    <a:pt x="12700" y="11899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637264" y="7588671"/>
            <a:ext cx="301526" cy="376981"/>
            <a:chOff x="0" y="0"/>
            <a:chExt cx="402035" cy="502642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402082" cy="502666"/>
            </a:xfrm>
            <a:custGeom>
              <a:avLst/>
              <a:gdLst/>
              <a:ahLst/>
              <a:cxnLst/>
              <a:rect r="r" b="b" t="t" l="l"/>
              <a:pathLst>
                <a:path h="502666" w="402082">
                  <a:moveTo>
                    <a:pt x="0" y="0"/>
                  </a:moveTo>
                  <a:lnTo>
                    <a:pt x="402082" y="0"/>
                  </a:lnTo>
                  <a:lnTo>
                    <a:pt x="402082" y="502666"/>
                  </a:lnTo>
                  <a:lnTo>
                    <a:pt x="0" y="502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" t="0" r="1" b="4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8215312" y="7569547"/>
            <a:ext cx="3016300" cy="39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Key Libraries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215312" y="8028980"/>
            <a:ext cx="9368879" cy="37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mysql2:</a:t>
            </a: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Efficient database connectivity.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215312" y="8471148"/>
            <a:ext cx="9368879" cy="37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express-session:</a:t>
            </a: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Secure and scalable session management.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215312" y="8913316"/>
            <a:ext cx="9368879" cy="37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bcrypt:</a:t>
            </a: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Robust password hashing for enhanced security.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215312" y="9355485"/>
            <a:ext cx="9368879" cy="37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multer:</a:t>
            </a: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Handles multipart/form-data, primarily for file uploads.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9834" y="596503"/>
            <a:ext cx="9846469" cy="144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Database Schema: The Backbone of Our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834" y="2258318"/>
            <a:ext cx="10111169" cy="142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24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relational database schema is meticulously designed to support all core functionalities, establishing clear relationships between entities.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1765" y="3353990"/>
            <a:ext cx="9730819" cy="5591770"/>
            <a:chOff x="0" y="0"/>
            <a:chExt cx="12974425" cy="745569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2974425" cy="7455662"/>
            </a:xfrm>
            <a:custGeom>
              <a:avLst/>
              <a:gdLst/>
              <a:ahLst/>
              <a:cxnLst/>
              <a:rect r="r" b="b" t="t" l="l"/>
              <a:pathLst>
                <a:path h="7455662" w="12974425">
                  <a:moveTo>
                    <a:pt x="0" y="0"/>
                  </a:moveTo>
                  <a:lnTo>
                    <a:pt x="12974425" y="0"/>
                  </a:lnTo>
                  <a:lnTo>
                    <a:pt x="12974425" y="7455662"/>
                  </a:lnTo>
                  <a:lnTo>
                    <a:pt x="0" y="7455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11" t="0" r="-61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084751" y="6222619"/>
            <a:ext cx="293419" cy="293419"/>
            <a:chOff x="0" y="0"/>
            <a:chExt cx="391225" cy="39122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391287" cy="391287"/>
            </a:xfrm>
            <a:custGeom>
              <a:avLst/>
              <a:gdLst/>
              <a:ahLst/>
              <a:cxnLst/>
              <a:rect r="r" b="b" t="t" l="l"/>
              <a:pathLst>
                <a:path h="391287" w="391287">
                  <a:moveTo>
                    <a:pt x="0" y="0"/>
                  </a:moveTo>
                  <a:lnTo>
                    <a:pt x="391287" y="0"/>
                  </a:lnTo>
                  <a:lnTo>
                    <a:pt x="391287" y="391287"/>
                  </a:lnTo>
                  <a:lnTo>
                    <a:pt x="0" y="391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5" b="1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03328" y="7524307"/>
            <a:ext cx="2615634" cy="33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1"/>
              </a:lnSpc>
            </a:pPr>
            <a:r>
              <a:rPr lang="en-US" sz="200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Users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5082" y="7868107"/>
            <a:ext cx="2810397" cy="56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176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ID, username, password_hash, role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835480" y="5802052"/>
            <a:ext cx="293419" cy="293419"/>
            <a:chOff x="0" y="0"/>
            <a:chExt cx="391225" cy="391225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91287" cy="391287"/>
            </a:xfrm>
            <a:custGeom>
              <a:avLst/>
              <a:gdLst/>
              <a:ahLst/>
              <a:cxnLst/>
              <a:rect r="r" b="b" t="t" l="l"/>
              <a:pathLst>
                <a:path h="391287" w="391287">
                  <a:moveTo>
                    <a:pt x="0" y="0"/>
                  </a:moveTo>
                  <a:lnTo>
                    <a:pt x="391287" y="0"/>
                  </a:lnTo>
                  <a:lnTo>
                    <a:pt x="391287" y="391287"/>
                  </a:lnTo>
                  <a:lnTo>
                    <a:pt x="0" y="391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5" b="15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873619" y="3962790"/>
            <a:ext cx="2409689" cy="31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8"/>
              </a:lnSpc>
            </a:pPr>
            <a:r>
              <a:rPr lang="en-US" sz="184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Classes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73619" y="4255851"/>
            <a:ext cx="2409689" cy="56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175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ID, name, join_code, teacher_id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586209" y="6222619"/>
            <a:ext cx="293419" cy="293419"/>
            <a:chOff x="0" y="0"/>
            <a:chExt cx="391225" cy="391225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391287" cy="391287"/>
            </a:xfrm>
            <a:custGeom>
              <a:avLst/>
              <a:gdLst/>
              <a:ahLst/>
              <a:cxnLst/>
              <a:rect r="r" b="b" t="t" l="l"/>
              <a:pathLst>
                <a:path h="391287" w="391287">
                  <a:moveTo>
                    <a:pt x="0" y="0"/>
                  </a:moveTo>
                  <a:lnTo>
                    <a:pt x="391287" y="0"/>
                  </a:lnTo>
                  <a:lnTo>
                    <a:pt x="391287" y="391287"/>
                  </a:lnTo>
                  <a:lnTo>
                    <a:pt x="0" y="391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5" b="15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604786" y="7524307"/>
            <a:ext cx="2416120" cy="31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185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Enrollments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27701" y="7906339"/>
            <a:ext cx="1770291" cy="8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7"/>
              </a:lnSpc>
            </a:pPr>
            <a:r>
              <a:rPr lang="en-US" sz="171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ID, user_id, class_id (many-to-many)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336939" y="5802052"/>
            <a:ext cx="293419" cy="293419"/>
            <a:chOff x="0" y="0"/>
            <a:chExt cx="391225" cy="391225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391287" cy="391287"/>
            </a:xfrm>
            <a:custGeom>
              <a:avLst/>
              <a:gdLst/>
              <a:ahLst/>
              <a:cxnLst/>
              <a:rect r="r" b="b" t="t" l="l"/>
              <a:pathLst>
                <a:path h="391287" w="391287">
                  <a:moveTo>
                    <a:pt x="0" y="0"/>
                  </a:moveTo>
                  <a:lnTo>
                    <a:pt x="391287" y="0"/>
                  </a:lnTo>
                  <a:lnTo>
                    <a:pt x="391287" y="391287"/>
                  </a:lnTo>
                  <a:lnTo>
                    <a:pt x="0" y="391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15" b="15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238625" y="4148721"/>
            <a:ext cx="2490045" cy="32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90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Materials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96832" y="4517127"/>
            <a:ext cx="2568289" cy="27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63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ID, class_id, title, file_path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087667" y="6222619"/>
            <a:ext cx="293419" cy="293419"/>
            <a:chOff x="0" y="0"/>
            <a:chExt cx="391225" cy="391225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391287" cy="391287"/>
            </a:xfrm>
            <a:custGeom>
              <a:avLst/>
              <a:gdLst/>
              <a:ahLst/>
              <a:cxnLst/>
              <a:rect r="r" b="b" t="t" l="l"/>
              <a:pathLst>
                <a:path h="391287" w="391287">
                  <a:moveTo>
                    <a:pt x="0" y="0"/>
                  </a:moveTo>
                  <a:lnTo>
                    <a:pt x="391287" y="0"/>
                  </a:lnTo>
                  <a:lnTo>
                    <a:pt x="391287" y="391287"/>
                  </a:lnTo>
                  <a:lnTo>
                    <a:pt x="0" y="391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15" b="15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8125806" y="7524307"/>
            <a:ext cx="2416121" cy="31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185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Assignments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55813" y="7987664"/>
            <a:ext cx="2486114" cy="559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1"/>
              </a:lnSpc>
            </a:pPr>
            <a:r>
              <a:rPr lang="en-US" sz="178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ID, class_id, title, due_date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9834" y="8805381"/>
            <a:ext cx="10638235" cy="135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structured approach ensures data integrity and enables efficient querying for both teacher and student workflows, forming a robust foundation for the portal.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56072" y="554236"/>
            <a:ext cx="15874305" cy="86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74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The Teacher Workflow – Part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1573" y="1694336"/>
            <a:ext cx="16982960" cy="1115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3"/>
              </a:lnSpc>
            </a:pPr>
            <a:r>
              <a:rPr lang="en-US" sz="280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Our platform is meticulously designed to empower educators, streamlining their daily tasks with an intuitive and secure interface. This first part highlights key functionalities for class management and content delivery.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56072" y="3758431"/>
            <a:ext cx="614511" cy="614511"/>
            <a:chOff x="0" y="0"/>
            <a:chExt cx="819348" cy="8193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9404" cy="819404"/>
            </a:xfrm>
            <a:custGeom>
              <a:avLst/>
              <a:gdLst/>
              <a:ahLst/>
              <a:cxnLst/>
              <a:rect r="r" b="b" t="t" l="l"/>
              <a:pathLst>
                <a:path h="819404" w="819404">
                  <a:moveTo>
                    <a:pt x="0" y="327787"/>
                  </a:moveTo>
                  <a:cubicBezTo>
                    <a:pt x="0" y="146812"/>
                    <a:pt x="146812" y="0"/>
                    <a:pt x="327787" y="0"/>
                  </a:cubicBezTo>
                  <a:lnTo>
                    <a:pt x="491490" y="0"/>
                  </a:lnTo>
                  <a:cubicBezTo>
                    <a:pt x="672592" y="0"/>
                    <a:pt x="819404" y="146812"/>
                    <a:pt x="819404" y="327787"/>
                  </a:cubicBezTo>
                  <a:lnTo>
                    <a:pt x="819404" y="491490"/>
                  </a:lnTo>
                  <a:cubicBezTo>
                    <a:pt x="819404" y="672465"/>
                    <a:pt x="672592" y="819277"/>
                    <a:pt x="491617" y="819277"/>
                  </a:cubicBezTo>
                  <a:lnTo>
                    <a:pt x="327787" y="819277"/>
                  </a:lnTo>
                  <a:cubicBezTo>
                    <a:pt x="146812" y="819404"/>
                    <a:pt x="0" y="672592"/>
                    <a:pt x="0" y="491490"/>
                  </a:cubicBezTo>
                  <a:close/>
                </a:path>
              </a:pathLst>
            </a:custGeom>
            <a:solidFill>
              <a:srgbClr val="84C1F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8466" y="3809627"/>
            <a:ext cx="409724" cy="512117"/>
            <a:chOff x="0" y="0"/>
            <a:chExt cx="546298" cy="682823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46354" cy="682879"/>
            </a:xfrm>
            <a:custGeom>
              <a:avLst/>
              <a:gdLst/>
              <a:ahLst/>
              <a:cxnLst/>
              <a:rect r="r" b="b" t="t" l="l"/>
              <a:pathLst>
                <a:path h="682879" w="546354">
                  <a:moveTo>
                    <a:pt x="0" y="0"/>
                  </a:moveTo>
                  <a:lnTo>
                    <a:pt x="546354" y="0"/>
                  </a:lnTo>
                  <a:lnTo>
                    <a:pt x="546354" y="682879"/>
                  </a:lnTo>
                  <a:lnTo>
                    <a:pt x="0" y="682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36" r="10" b="-228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98143" y="3569200"/>
            <a:ext cx="4730352" cy="96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3041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Secure Teacher Dashboard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8143" y="4611141"/>
            <a:ext cx="4889600" cy="380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3"/>
              </a:lnSpc>
            </a:pPr>
            <a:r>
              <a:rPr lang="en-US" sz="2709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Teachers land on a personalised dashboard, displaying only the classes they have meticulously created, ensuring privacy and ease of navigation. All data is protected with robust security protocols.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28495" y="3758505"/>
            <a:ext cx="614511" cy="614511"/>
            <a:chOff x="0" y="0"/>
            <a:chExt cx="819348" cy="8193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9404" cy="819404"/>
            </a:xfrm>
            <a:custGeom>
              <a:avLst/>
              <a:gdLst/>
              <a:ahLst/>
              <a:cxnLst/>
              <a:rect r="r" b="b" t="t" l="l"/>
              <a:pathLst>
                <a:path h="819404" w="819404">
                  <a:moveTo>
                    <a:pt x="0" y="327787"/>
                  </a:moveTo>
                  <a:cubicBezTo>
                    <a:pt x="0" y="146812"/>
                    <a:pt x="146812" y="0"/>
                    <a:pt x="327787" y="0"/>
                  </a:cubicBezTo>
                  <a:lnTo>
                    <a:pt x="491490" y="0"/>
                  </a:lnTo>
                  <a:cubicBezTo>
                    <a:pt x="672592" y="0"/>
                    <a:pt x="819404" y="146812"/>
                    <a:pt x="819404" y="327787"/>
                  </a:cubicBezTo>
                  <a:lnTo>
                    <a:pt x="819404" y="491490"/>
                  </a:lnTo>
                  <a:cubicBezTo>
                    <a:pt x="819404" y="672465"/>
                    <a:pt x="672592" y="819277"/>
                    <a:pt x="491617" y="819277"/>
                  </a:cubicBezTo>
                  <a:lnTo>
                    <a:pt x="327787" y="819277"/>
                  </a:lnTo>
                  <a:cubicBezTo>
                    <a:pt x="146812" y="819404"/>
                    <a:pt x="0" y="672592"/>
                    <a:pt x="0" y="491490"/>
                  </a:cubicBezTo>
                  <a:close/>
                </a:path>
              </a:pathLst>
            </a:custGeom>
            <a:solidFill>
              <a:srgbClr val="84C1F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630814" y="3809627"/>
            <a:ext cx="409724" cy="512117"/>
            <a:chOff x="0" y="0"/>
            <a:chExt cx="546298" cy="682823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546354" cy="682879"/>
            </a:xfrm>
            <a:custGeom>
              <a:avLst/>
              <a:gdLst/>
              <a:ahLst/>
              <a:cxnLst/>
              <a:rect r="r" b="b" t="t" l="l"/>
              <a:pathLst>
                <a:path h="682879" w="546354">
                  <a:moveTo>
                    <a:pt x="0" y="0"/>
                  </a:moveTo>
                  <a:lnTo>
                    <a:pt x="546354" y="0"/>
                  </a:lnTo>
                  <a:lnTo>
                    <a:pt x="546354" y="682879"/>
                  </a:lnTo>
                  <a:lnTo>
                    <a:pt x="0" y="682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36" r="10" b="-228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416030" y="3569200"/>
            <a:ext cx="4957836" cy="100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</a:pPr>
            <a:r>
              <a:rPr lang="en-US" sz="306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Full Class Lifecycle 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16030" y="4601616"/>
            <a:ext cx="4992068" cy="383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2726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Educators can effortlessly create new classes, which generates a unique join code for students. They can also delete classes, triggering a complete and secure cascading deletion of all associated data.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100917" y="3758505"/>
            <a:ext cx="614511" cy="614511"/>
            <a:chOff x="0" y="0"/>
            <a:chExt cx="819348" cy="8193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9404" cy="819404"/>
            </a:xfrm>
            <a:custGeom>
              <a:avLst/>
              <a:gdLst/>
              <a:ahLst/>
              <a:cxnLst/>
              <a:rect r="r" b="b" t="t" l="l"/>
              <a:pathLst>
                <a:path h="819404" w="819404">
                  <a:moveTo>
                    <a:pt x="0" y="327787"/>
                  </a:moveTo>
                  <a:cubicBezTo>
                    <a:pt x="0" y="146812"/>
                    <a:pt x="146812" y="0"/>
                    <a:pt x="327787" y="0"/>
                  </a:cubicBezTo>
                  <a:lnTo>
                    <a:pt x="491490" y="0"/>
                  </a:lnTo>
                  <a:cubicBezTo>
                    <a:pt x="672592" y="0"/>
                    <a:pt x="819404" y="146812"/>
                    <a:pt x="819404" y="327787"/>
                  </a:cubicBezTo>
                  <a:lnTo>
                    <a:pt x="819404" y="491490"/>
                  </a:lnTo>
                  <a:cubicBezTo>
                    <a:pt x="819404" y="672465"/>
                    <a:pt x="672592" y="819277"/>
                    <a:pt x="491617" y="819277"/>
                  </a:cubicBezTo>
                  <a:lnTo>
                    <a:pt x="327787" y="819277"/>
                  </a:lnTo>
                  <a:cubicBezTo>
                    <a:pt x="146812" y="819404"/>
                    <a:pt x="0" y="672592"/>
                    <a:pt x="0" y="491490"/>
                  </a:cubicBezTo>
                  <a:close/>
                </a:path>
              </a:pathLst>
            </a:custGeom>
            <a:solidFill>
              <a:srgbClr val="84C1F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203236" y="3809627"/>
            <a:ext cx="409724" cy="512117"/>
            <a:chOff x="0" y="0"/>
            <a:chExt cx="546298" cy="682823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546354" cy="682879"/>
            </a:xfrm>
            <a:custGeom>
              <a:avLst/>
              <a:gdLst/>
              <a:ahLst/>
              <a:cxnLst/>
              <a:rect r="r" b="b" t="t" l="l"/>
              <a:pathLst>
                <a:path h="682879" w="546354">
                  <a:moveTo>
                    <a:pt x="0" y="0"/>
                  </a:moveTo>
                  <a:lnTo>
                    <a:pt x="546354" y="0"/>
                  </a:lnTo>
                  <a:lnTo>
                    <a:pt x="546354" y="682879"/>
                  </a:lnTo>
                  <a:lnTo>
                    <a:pt x="0" y="682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36" r="10" b="-228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944029" y="3570640"/>
            <a:ext cx="4950504" cy="1001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5"/>
              </a:lnSpc>
            </a:pPr>
            <a:r>
              <a:rPr lang="en-US" sz="3063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Seamless Content Management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88529" y="4601616"/>
            <a:ext cx="4950504" cy="393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2798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Within each class, teachers can upload multiple study materials and view a comprehensive roster of all enrolled students. This feature facilitates organised learning environments.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7898" y="8831461"/>
            <a:ext cx="16001402" cy="111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2791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This foundational module ensures teachers have complete control and visibility over their digital classrooms, fostering an efficient teaching ecosystem.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5629" y="548878"/>
            <a:ext cx="12470309" cy="67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87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The Teacher Workflow – Part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5629" y="1593056"/>
            <a:ext cx="16796742" cy="76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Continuing with the teacher's journey, this segment focuses on the comprehensive tools available for assignment management, submission review, and providing valuable student feedback.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5629" y="2600325"/>
            <a:ext cx="5598914" cy="852190"/>
            <a:chOff x="0" y="0"/>
            <a:chExt cx="7465218" cy="113625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465187" cy="1136269"/>
            </a:xfrm>
            <a:custGeom>
              <a:avLst/>
              <a:gdLst/>
              <a:ahLst/>
              <a:cxnLst/>
              <a:rect r="r" b="b" t="t" l="l"/>
              <a:pathLst>
                <a:path h="1136269" w="7465187">
                  <a:moveTo>
                    <a:pt x="0" y="0"/>
                  </a:moveTo>
                  <a:lnTo>
                    <a:pt x="7465187" y="0"/>
                  </a:lnTo>
                  <a:lnTo>
                    <a:pt x="7465187" y="1136269"/>
                  </a:lnTo>
                  <a:lnTo>
                    <a:pt x="0" y="1136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9" t="0" r="-279" b="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58602" y="3646438"/>
            <a:ext cx="3733205" cy="35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Intuitive Assignment Creation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8603" y="4242047"/>
            <a:ext cx="5172968" cy="221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224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Teachers can craft detailed assignments, setting precise due dates and times. They can also attach multiple files, such as question PDFs or supplementary resources, ensuring clarity for students.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344542" y="2600325"/>
            <a:ext cx="5598914" cy="852190"/>
            <a:chOff x="0" y="0"/>
            <a:chExt cx="7465218" cy="113625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465187" cy="1136269"/>
            </a:xfrm>
            <a:custGeom>
              <a:avLst/>
              <a:gdLst/>
              <a:ahLst/>
              <a:cxnLst/>
              <a:rect r="r" b="b" t="t" l="l"/>
              <a:pathLst>
                <a:path h="1136269" w="7465187">
                  <a:moveTo>
                    <a:pt x="0" y="0"/>
                  </a:moveTo>
                  <a:lnTo>
                    <a:pt x="7465187" y="0"/>
                  </a:lnTo>
                  <a:lnTo>
                    <a:pt x="7465187" y="1136269"/>
                  </a:lnTo>
                  <a:lnTo>
                    <a:pt x="0" y="1136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79" t="0" r="-279" b="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557516" y="3646438"/>
            <a:ext cx="3773091" cy="35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Organised Submission Review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72237" y="4381500"/>
            <a:ext cx="5172968" cy="202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1"/>
              </a:lnSpc>
            </a:pPr>
            <a:r>
              <a:rPr lang="en-US" sz="2024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All student submissions for an assignment are presented in a well-organised table. Late submissions are clearly flagged, enabling teachers to quickly identify and manage overdue work.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943457" y="2600325"/>
            <a:ext cx="5598914" cy="852190"/>
            <a:chOff x="0" y="0"/>
            <a:chExt cx="7465218" cy="1136253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465187" cy="1136269"/>
            </a:xfrm>
            <a:custGeom>
              <a:avLst/>
              <a:gdLst/>
              <a:ahLst/>
              <a:cxnLst/>
              <a:rect r="r" b="b" t="t" l="l"/>
              <a:pathLst>
                <a:path h="1136269" w="7465187">
                  <a:moveTo>
                    <a:pt x="0" y="0"/>
                  </a:moveTo>
                  <a:lnTo>
                    <a:pt x="7465187" y="0"/>
                  </a:lnTo>
                  <a:lnTo>
                    <a:pt x="7465187" y="1136269"/>
                  </a:lnTo>
                  <a:lnTo>
                    <a:pt x="0" y="1136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9" t="0" r="-279" b="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156430" y="3646438"/>
            <a:ext cx="3815804" cy="35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Effortless Grading &amp; Feedback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59109" y="4443114"/>
            <a:ext cx="5172968" cy="202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1"/>
              </a:lnSpc>
            </a:pPr>
            <a:r>
              <a:rPr lang="en-US" sz="2024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Educators can enter grades and detailed written feedback for each submission instantly. This process is seamless, with data saving without any page reload, enhancing efficiency.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319415" y="6423124"/>
            <a:ext cx="3739306" cy="2556868"/>
            <a:chOff x="0" y="0"/>
            <a:chExt cx="4985742" cy="3409157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4985766" cy="3409188"/>
            </a:xfrm>
            <a:custGeom>
              <a:avLst/>
              <a:gdLst/>
              <a:ahLst/>
              <a:cxnLst/>
              <a:rect r="r" b="b" t="t" l="l"/>
              <a:pathLst>
                <a:path h="3409188" w="4985766">
                  <a:moveTo>
                    <a:pt x="0" y="0"/>
                  </a:moveTo>
                  <a:lnTo>
                    <a:pt x="4985766" y="0"/>
                  </a:lnTo>
                  <a:lnTo>
                    <a:pt x="4985766" y="3409188"/>
                  </a:lnTo>
                  <a:lnTo>
                    <a:pt x="0" y="3409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5" t="0" r="-134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229130" y="6423124"/>
            <a:ext cx="3739306" cy="2556868"/>
            <a:chOff x="0" y="0"/>
            <a:chExt cx="4985742" cy="3409157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985766" cy="3409188"/>
            </a:xfrm>
            <a:custGeom>
              <a:avLst/>
              <a:gdLst/>
              <a:ahLst/>
              <a:cxnLst/>
              <a:rect r="r" b="b" t="t" l="l"/>
              <a:pathLst>
                <a:path h="3409188" w="4985766">
                  <a:moveTo>
                    <a:pt x="0" y="0"/>
                  </a:moveTo>
                  <a:lnTo>
                    <a:pt x="4985766" y="0"/>
                  </a:lnTo>
                  <a:lnTo>
                    <a:pt x="4985766" y="3409188"/>
                  </a:lnTo>
                  <a:lnTo>
                    <a:pt x="0" y="3409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5" t="0" r="-134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45629" y="9273331"/>
            <a:ext cx="16796742" cy="42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These features collectively empower teachers to manage coursework effectively, from distribution to evaluation, ensuring a smooth academic workflow.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DAGyl4r5zpo</dc:identifier>
  <dcterms:modified xsi:type="dcterms:W3CDTF">2011-08-01T06:04:30Z</dcterms:modified>
  <cp:revision>1</cp:revision>
  <dc:title>Our platform is meticulously designed to empower educators, streamlining their daily tasks with an intuitive and secure interface. This first part highlights key functionalities for class management and content delivery.</dc:title>
</cp:coreProperties>
</file>